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90" r:id="rId6"/>
    <p:sldId id="282" r:id="rId7"/>
    <p:sldId id="274" r:id="rId8"/>
    <p:sldId id="262" r:id="rId9"/>
    <p:sldId id="292" r:id="rId10"/>
    <p:sldId id="286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724"/>
    <a:srgbClr val="5F5F5F"/>
    <a:srgbClr val="3F3F3F"/>
    <a:srgbClr val="3A3A3A"/>
    <a:srgbClr val="474747"/>
    <a:srgbClr val="585858"/>
    <a:srgbClr val="7D000A"/>
    <a:srgbClr val="323232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7" autoAdjust="0"/>
    <p:restoredTop sz="92419" autoAdjust="0"/>
  </p:normalViewPr>
  <p:slideViewPr>
    <p:cSldViewPr snapToGrid="0" snapToObjects="1">
      <p:cViewPr>
        <p:scale>
          <a:sx n="80" d="100"/>
          <a:sy n="80" d="100"/>
        </p:scale>
        <p:origin x="-738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7F9A8A-F6D8-4872-94F7-9A46E6FE955D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4A1EB8-A2A4-45A2-AAA7-5798232C8C89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5P Partnership Phase</a:t>
          </a:r>
          <a:endParaRPr lang="en-GB" sz="1600" b="1" dirty="0"/>
        </a:p>
      </dgm:t>
    </dgm:pt>
    <dgm:pt modelId="{4F465DB4-F95C-43A6-980D-C8FD14ECB065}" type="parTrans" cxnId="{E5B06191-433F-4B2F-9EB8-9808C0380BE2}">
      <dgm:prSet/>
      <dgm:spPr/>
      <dgm:t>
        <a:bodyPr/>
        <a:lstStyle/>
        <a:p>
          <a:endParaRPr lang="en-GB"/>
        </a:p>
      </dgm:t>
    </dgm:pt>
    <dgm:pt modelId="{44659BA0-E643-4542-A017-BDBF8771AAF0}" type="sibTrans" cxnId="{E5B06191-433F-4B2F-9EB8-9808C0380BE2}">
      <dgm:prSet/>
      <dgm:spPr/>
      <dgm:t>
        <a:bodyPr/>
        <a:lstStyle/>
        <a:p>
          <a:endParaRPr lang="en-GB"/>
        </a:p>
      </dgm:t>
    </dgm:pt>
    <dgm:pt modelId="{C5F4B21F-B88A-459C-BE00-9D16A22DA751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Incubation</a:t>
          </a:r>
          <a:r>
            <a:rPr lang="en-US" sz="1100" b="1" dirty="0" smtClean="0"/>
            <a:t> </a:t>
          </a:r>
          <a:r>
            <a:rPr lang="en-US" sz="1600" b="1" dirty="0" smtClean="0"/>
            <a:t>Phase</a:t>
          </a:r>
          <a:endParaRPr lang="en-GB" sz="1600" b="1" dirty="0"/>
        </a:p>
      </dgm:t>
    </dgm:pt>
    <dgm:pt modelId="{83DB6C61-644A-40B6-AF9A-BC0FEC47C6D4}" type="parTrans" cxnId="{665B2BC1-FD86-4BA5-A067-601316A866DC}">
      <dgm:prSet/>
      <dgm:spPr/>
      <dgm:t>
        <a:bodyPr/>
        <a:lstStyle/>
        <a:p>
          <a:endParaRPr lang="en-GB"/>
        </a:p>
      </dgm:t>
    </dgm:pt>
    <dgm:pt modelId="{1A61A536-C7CC-4B6A-A1B9-6B01EDFA5288}" type="sibTrans" cxnId="{665B2BC1-FD86-4BA5-A067-601316A866DC}">
      <dgm:prSet/>
      <dgm:spPr/>
      <dgm:t>
        <a:bodyPr/>
        <a:lstStyle/>
        <a:p>
          <a:endParaRPr lang="en-GB"/>
        </a:p>
      </dgm:t>
    </dgm:pt>
    <dgm:pt modelId="{1B7FE453-AF44-49E8-AAF2-AB3B4CA0EE5D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Design</a:t>
          </a:r>
          <a:r>
            <a:rPr lang="en-US" sz="1100" dirty="0" smtClean="0"/>
            <a:t> </a:t>
          </a:r>
          <a:r>
            <a:rPr lang="en-US" sz="1600" b="1" dirty="0" smtClean="0"/>
            <a:t>Phase</a:t>
          </a:r>
          <a:endParaRPr lang="en-GB" sz="1600" b="1" dirty="0"/>
        </a:p>
      </dgm:t>
    </dgm:pt>
    <dgm:pt modelId="{63662DE6-C081-4986-B0A7-863665D2BF6E}" type="parTrans" cxnId="{00F26A75-4C38-4800-8948-11409690CE9A}">
      <dgm:prSet/>
      <dgm:spPr/>
      <dgm:t>
        <a:bodyPr/>
        <a:lstStyle/>
        <a:p>
          <a:endParaRPr lang="en-GB"/>
        </a:p>
      </dgm:t>
    </dgm:pt>
    <dgm:pt modelId="{5DC80DBA-D85D-464C-9E39-8A370B1DA215}" type="sibTrans" cxnId="{00F26A75-4C38-4800-8948-11409690CE9A}">
      <dgm:prSet/>
      <dgm:spPr/>
      <dgm:t>
        <a:bodyPr/>
        <a:lstStyle/>
        <a:p>
          <a:endParaRPr lang="en-GB"/>
        </a:p>
      </dgm:t>
    </dgm:pt>
    <dgm:pt modelId="{CE3A1C7B-03A6-455C-B7B6-06ACA2A54001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Evaluation</a:t>
          </a:r>
          <a:endParaRPr lang="en-GB" sz="1600" b="1" dirty="0"/>
        </a:p>
      </dgm:t>
    </dgm:pt>
    <dgm:pt modelId="{9FA59B12-3F95-4ECB-82B4-8708A0C7ADD2}" type="parTrans" cxnId="{4EB0A558-AC69-4579-B5C3-78CE43B54D32}">
      <dgm:prSet/>
      <dgm:spPr/>
      <dgm:t>
        <a:bodyPr/>
        <a:lstStyle/>
        <a:p>
          <a:endParaRPr lang="en-GB"/>
        </a:p>
      </dgm:t>
    </dgm:pt>
    <dgm:pt modelId="{29FBB413-A91D-42B5-AF2E-62F03294783D}" type="sibTrans" cxnId="{4EB0A558-AC69-4579-B5C3-78CE43B54D32}">
      <dgm:prSet/>
      <dgm:spPr/>
      <dgm:t>
        <a:bodyPr/>
        <a:lstStyle/>
        <a:p>
          <a:endParaRPr lang="en-GB"/>
        </a:p>
      </dgm:t>
    </dgm:pt>
    <dgm:pt modelId="{6624F170-1C62-47B1-904B-7F774AB4292E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Implementation</a:t>
          </a:r>
          <a:endParaRPr lang="en-GB" sz="1600" b="1" dirty="0"/>
        </a:p>
      </dgm:t>
    </dgm:pt>
    <dgm:pt modelId="{970E1D73-E110-4321-ABF2-BB7C691C78FD}" type="parTrans" cxnId="{312CA01B-D7BB-4920-A459-54D6673D15EA}">
      <dgm:prSet/>
      <dgm:spPr/>
      <dgm:t>
        <a:bodyPr/>
        <a:lstStyle/>
        <a:p>
          <a:endParaRPr lang="en-GB"/>
        </a:p>
      </dgm:t>
    </dgm:pt>
    <dgm:pt modelId="{7D70FE86-5BEE-46E4-A0BF-C514B9403A53}" type="sibTrans" cxnId="{312CA01B-D7BB-4920-A459-54D6673D15EA}">
      <dgm:prSet/>
      <dgm:spPr/>
      <dgm:t>
        <a:bodyPr/>
        <a:lstStyle/>
        <a:p>
          <a:endParaRPr lang="en-GB"/>
        </a:p>
      </dgm:t>
    </dgm:pt>
    <dgm:pt modelId="{59973F24-D905-4A18-9F9E-80ACF1FCC23A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Up-Scaling</a:t>
          </a:r>
          <a:endParaRPr lang="en-GB" sz="1600" b="1" dirty="0"/>
        </a:p>
      </dgm:t>
    </dgm:pt>
    <dgm:pt modelId="{7D0CB589-631B-4AC4-9514-84EC214D51DD}" type="parTrans" cxnId="{09841511-CDBF-482E-A032-6100526002CF}">
      <dgm:prSet/>
      <dgm:spPr/>
      <dgm:t>
        <a:bodyPr/>
        <a:lstStyle/>
        <a:p>
          <a:endParaRPr lang="en-GB"/>
        </a:p>
      </dgm:t>
    </dgm:pt>
    <dgm:pt modelId="{E8524FC3-58F8-4F5C-83A1-03A878323FC2}" type="sibTrans" cxnId="{09841511-CDBF-482E-A032-6100526002CF}">
      <dgm:prSet/>
      <dgm:spPr/>
      <dgm:t>
        <a:bodyPr/>
        <a:lstStyle/>
        <a:p>
          <a:endParaRPr lang="en-GB"/>
        </a:p>
      </dgm:t>
    </dgm:pt>
    <dgm:pt modelId="{5D10D766-6325-4CC0-9FA4-457AD13E1403}" type="pres">
      <dgm:prSet presAssocID="{067F9A8A-F6D8-4872-94F7-9A46E6FE955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4DB460-E2C0-4AE2-A63C-59F4DFC78A60}" type="pres">
      <dgm:prSet presAssocID="{59973F24-D905-4A18-9F9E-80ACF1FCC23A}" presName="boxAndChildren" presStyleCnt="0"/>
      <dgm:spPr/>
    </dgm:pt>
    <dgm:pt modelId="{4644C41F-1287-47CB-B48F-985A2DE580C2}" type="pres">
      <dgm:prSet presAssocID="{59973F24-D905-4A18-9F9E-80ACF1FCC23A}" presName="parentTextBox" presStyleLbl="node1" presStyleIdx="0" presStyleCnt="6" custScaleX="100000" custScaleY="51497"/>
      <dgm:spPr/>
      <dgm:t>
        <a:bodyPr/>
        <a:lstStyle/>
        <a:p>
          <a:endParaRPr lang="en-US"/>
        </a:p>
      </dgm:t>
    </dgm:pt>
    <dgm:pt modelId="{83858321-98BE-4ABB-A640-D7533671EFB5}" type="pres">
      <dgm:prSet presAssocID="{29FBB413-A91D-42B5-AF2E-62F03294783D}" presName="sp" presStyleCnt="0"/>
      <dgm:spPr/>
    </dgm:pt>
    <dgm:pt modelId="{26157206-C79F-4CB8-8BA5-4B5ECEF21B52}" type="pres">
      <dgm:prSet presAssocID="{CE3A1C7B-03A6-455C-B7B6-06ACA2A54001}" presName="arrowAndChildren" presStyleCnt="0"/>
      <dgm:spPr/>
    </dgm:pt>
    <dgm:pt modelId="{24A9A2CF-1310-46B8-9053-1777B7A209B3}" type="pres">
      <dgm:prSet presAssocID="{CE3A1C7B-03A6-455C-B7B6-06ACA2A54001}" presName="parentTextArrow" presStyleLbl="node1" presStyleIdx="1" presStyleCnt="6" custScaleX="100000" custScaleY="51771"/>
      <dgm:spPr/>
      <dgm:t>
        <a:bodyPr/>
        <a:lstStyle/>
        <a:p>
          <a:endParaRPr lang="en-US"/>
        </a:p>
      </dgm:t>
    </dgm:pt>
    <dgm:pt modelId="{3DB58FF2-3BFF-46CC-BB4A-575A9FBAFB3F}" type="pres">
      <dgm:prSet presAssocID="{7D70FE86-5BEE-46E4-A0BF-C514B9403A53}" presName="sp" presStyleCnt="0"/>
      <dgm:spPr/>
    </dgm:pt>
    <dgm:pt modelId="{53005B3E-5FB0-41FA-9E78-D4069DBAA3B2}" type="pres">
      <dgm:prSet presAssocID="{6624F170-1C62-47B1-904B-7F774AB4292E}" presName="arrowAndChildren" presStyleCnt="0"/>
      <dgm:spPr/>
    </dgm:pt>
    <dgm:pt modelId="{12B59928-0F2F-4A21-BE92-5873C3DFBE47}" type="pres">
      <dgm:prSet presAssocID="{6624F170-1C62-47B1-904B-7F774AB4292E}" presName="parentTextArrow" presStyleLbl="node1" presStyleIdx="2" presStyleCnt="6" custScaleX="100000" custScaleY="51705"/>
      <dgm:spPr/>
      <dgm:t>
        <a:bodyPr/>
        <a:lstStyle/>
        <a:p>
          <a:endParaRPr lang="en-GB"/>
        </a:p>
      </dgm:t>
    </dgm:pt>
    <dgm:pt modelId="{8BC8C802-E857-4E2D-B891-661638A789F6}" type="pres">
      <dgm:prSet presAssocID="{5DC80DBA-D85D-464C-9E39-8A370B1DA215}" presName="sp" presStyleCnt="0"/>
      <dgm:spPr/>
    </dgm:pt>
    <dgm:pt modelId="{43E59316-5F13-42A1-BB5A-BC78598F8734}" type="pres">
      <dgm:prSet presAssocID="{1B7FE453-AF44-49E8-AAF2-AB3B4CA0EE5D}" presName="arrowAndChildren" presStyleCnt="0"/>
      <dgm:spPr/>
    </dgm:pt>
    <dgm:pt modelId="{AD4C4AA1-B550-42BA-8BD7-6D29A2EEA61E}" type="pres">
      <dgm:prSet presAssocID="{1B7FE453-AF44-49E8-AAF2-AB3B4CA0EE5D}" presName="parentTextArrow" presStyleLbl="node1" presStyleIdx="3" presStyleCnt="6" custScaleX="100000" custScaleY="51601" custLinFactNeighborX="-2166" custLinFactNeighborY="807"/>
      <dgm:spPr/>
      <dgm:t>
        <a:bodyPr/>
        <a:lstStyle/>
        <a:p>
          <a:endParaRPr lang="en-GB"/>
        </a:p>
      </dgm:t>
    </dgm:pt>
    <dgm:pt modelId="{17A40A24-5D3C-49AB-AB92-0C9440B0AA71}" type="pres">
      <dgm:prSet presAssocID="{1A61A536-C7CC-4B6A-A1B9-6B01EDFA5288}" presName="sp" presStyleCnt="0"/>
      <dgm:spPr/>
    </dgm:pt>
    <dgm:pt modelId="{596FD54F-F52B-44A0-A654-B4A10386E8B0}" type="pres">
      <dgm:prSet presAssocID="{C5F4B21F-B88A-459C-BE00-9D16A22DA751}" presName="arrowAndChildren" presStyleCnt="0"/>
      <dgm:spPr/>
    </dgm:pt>
    <dgm:pt modelId="{3C77F712-DE30-41B7-8352-003FEAABFDA5}" type="pres">
      <dgm:prSet presAssocID="{C5F4B21F-B88A-459C-BE00-9D16A22DA751}" presName="parentTextArrow" presStyleLbl="node1" presStyleIdx="4" presStyleCnt="6" custScaleX="100000" custScaleY="54831"/>
      <dgm:spPr/>
      <dgm:t>
        <a:bodyPr/>
        <a:lstStyle/>
        <a:p>
          <a:endParaRPr lang="en-US"/>
        </a:p>
      </dgm:t>
    </dgm:pt>
    <dgm:pt modelId="{722F78A0-55EA-4F31-9FB7-75299AA31882}" type="pres">
      <dgm:prSet presAssocID="{44659BA0-E643-4542-A017-BDBF8771AAF0}" presName="sp" presStyleCnt="0"/>
      <dgm:spPr/>
    </dgm:pt>
    <dgm:pt modelId="{6B392789-AC16-4A81-9073-3E2DF3387732}" type="pres">
      <dgm:prSet presAssocID="{6F4A1EB8-A2A4-45A2-AAA7-5798232C8C89}" presName="arrowAndChildren" presStyleCnt="0"/>
      <dgm:spPr/>
    </dgm:pt>
    <dgm:pt modelId="{7E219F84-BD18-4D8B-962E-E23292724FD3}" type="pres">
      <dgm:prSet presAssocID="{6F4A1EB8-A2A4-45A2-AAA7-5798232C8C89}" presName="parentTextArrow" presStyleLbl="node1" presStyleIdx="5" presStyleCnt="6" custScaleX="100000" custScaleY="53656" custLinFactNeighborX="0" custLinFactNeighborY="-148"/>
      <dgm:spPr/>
      <dgm:t>
        <a:bodyPr/>
        <a:lstStyle/>
        <a:p>
          <a:endParaRPr lang="en-GB"/>
        </a:p>
      </dgm:t>
    </dgm:pt>
  </dgm:ptLst>
  <dgm:cxnLst>
    <dgm:cxn modelId="{09841511-CDBF-482E-A032-6100526002CF}" srcId="{067F9A8A-F6D8-4872-94F7-9A46E6FE955D}" destId="{59973F24-D905-4A18-9F9E-80ACF1FCC23A}" srcOrd="5" destOrd="0" parTransId="{7D0CB589-631B-4AC4-9514-84EC214D51DD}" sibTransId="{E8524FC3-58F8-4F5C-83A1-03A878323FC2}"/>
    <dgm:cxn modelId="{17AEE7A9-B16B-184B-8B07-FEF3E9D17DFF}" type="presOf" srcId="{1B7FE453-AF44-49E8-AAF2-AB3B4CA0EE5D}" destId="{AD4C4AA1-B550-42BA-8BD7-6D29A2EEA61E}" srcOrd="0" destOrd="0" presId="urn:microsoft.com/office/officeart/2005/8/layout/process4"/>
    <dgm:cxn modelId="{15AC1E13-8635-3848-8EE3-20647F55E428}" type="presOf" srcId="{C5F4B21F-B88A-459C-BE00-9D16A22DA751}" destId="{3C77F712-DE30-41B7-8352-003FEAABFDA5}" srcOrd="0" destOrd="0" presId="urn:microsoft.com/office/officeart/2005/8/layout/process4"/>
    <dgm:cxn modelId="{312CA01B-D7BB-4920-A459-54D6673D15EA}" srcId="{067F9A8A-F6D8-4872-94F7-9A46E6FE955D}" destId="{6624F170-1C62-47B1-904B-7F774AB4292E}" srcOrd="3" destOrd="0" parTransId="{970E1D73-E110-4321-ABF2-BB7C691C78FD}" sibTransId="{7D70FE86-5BEE-46E4-A0BF-C514B9403A53}"/>
    <dgm:cxn modelId="{4EB0A558-AC69-4579-B5C3-78CE43B54D32}" srcId="{067F9A8A-F6D8-4872-94F7-9A46E6FE955D}" destId="{CE3A1C7B-03A6-455C-B7B6-06ACA2A54001}" srcOrd="4" destOrd="0" parTransId="{9FA59B12-3F95-4ECB-82B4-8708A0C7ADD2}" sibTransId="{29FBB413-A91D-42B5-AF2E-62F03294783D}"/>
    <dgm:cxn modelId="{1B2F776B-3784-CD4A-9773-9CF4D2C41F98}" type="presOf" srcId="{067F9A8A-F6D8-4872-94F7-9A46E6FE955D}" destId="{5D10D766-6325-4CC0-9FA4-457AD13E1403}" srcOrd="0" destOrd="0" presId="urn:microsoft.com/office/officeart/2005/8/layout/process4"/>
    <dgm:cxn modelId="{00F26A75-4C38-4800-8948-11409690CE9A}" srcId="{067F9A8A-F6D8-4872-94F7-9A46E6FE955D}" destId="{1B7FE453-AF44-49E8-AAF2-AB3B4CA0EE5D}" srcOrd="2" destOrd="0" parTransId="{63662DE6-C081-4986-B0A7-863665D2BF6E}" sibTransId="{5DC80DBA-D85D-464C-9E39-8A370B1DA215}"/>
    <dgm:cxn modelId="{23F13431-E7AC-1644-9DA7-D1318EF1B16E}" type="presOf" srcId="{6F4A1EB8-A2A4-45A2-AAA7-5798232C8C89}" destId="{7E219F84-BD18-4D8B-962E-E23292724FD3}" srcOrd="0" destOrd="0" presId="urn:microsoft.com/office/officeart/2005/8/layout/process4"/>
    <dgm:cxn modelId="{E5B06191-433F-4B2F-9EB8-9808C0380BE2}" srcId="{067F9A8A-F6D8-4872-94F7-9A46E6FE955D}" destId="{6F4A1EB8-A2A4-45A2-AAA7-5798232C8C89}" srcOrd="0" destOrd="0" parTransId="{4F465DB4-F95C-43A6-980D-C8FD14ECB065}" sibTransId="{44659BA0-E643-4542-A017-BDBF8771AAF0}"/>
    <dgm:cxn modelId="{891848E9-80E1-2B4E-84C5-518AEC31AAA3}" type="presOf" srcId="{6624F170-1C62-47B1-904B-7F774AB4292E}" destId="{12B59928-0F2F-4A21-BE92-5873C3DFBE47}" srcOrd="0" destOrd="0" presId="urn:microsoft.com/office/officeart/2005/8/layout/process4"/>
    <dgm:cxn modelId="{BFD2236C-E00D-604C-9657-5973D1D02566}" type="presOf" srcId="{CE3A1C7B-03A6-455C-B7B6-06ACA2A54001}" destId="{24A9A2CF-1310-46B8-9053-1777B7A209B3}" srcOrd="0" destOrd="0" presId="urn:microsoft.com/office/officeart/2005/8/layout/process4"/>
    <dgm:cxn modelId="{9F1EEDF6-00E0-2A47-9907-EA6AD47B02E1}" type="presOf" srcId="{59973F24-D905-4A18-9F9E-80ACF1FCC23A}" destId="{4644C41F-1287-47CB-B48F-985A2DE580C2}" srcOrd="0" destOrd="0" presId="urn:microsoft.com/office/officeart/2005/8/layout/process4"/>
    <dgm:cxn modelId="{665B2BC1-FD86-4BA5-A067-601316A866DC}" srcId="{067F9A8A-F6D8-4872-94F7-9A46E6FE955D}" destId="{C5F4B21F-B88A-459C-BE00-9D16A22DA751}" srcOrd="1" destOrd="0" parTransId="{83DB6C61-644A-40B6-AF9A-BC0FEC47C6D4}" sibTransId="{1A61A536-C7CC-4B6A-A1B9-6B01EDFA5288}"/>
    <dgm:cxn modelId="{895832AD-1D40-A445-A671-CD46F23093D1}" type="presParOf" srcId="{5D10D766-6325-4CC0-9FA4-457AD13E1403}" destId="{BB4DB460-E2C0-4AE2-A63C-59F4DFC78A60}" srcOrd="0" destOrd="0" presId="urn:microsoft.com/office/officeart/2005/8/layout/process4"/>
    <dgm:cxn modelId="{37587E9F-C1D1-9A49-80AC-221EB68E270B}" type="presParOf" srcId="{BB4DB460-E2C0-4AE2-A63C-59F4DFC78A60}" destId="{4644C41F-1287-47CB-B48F-985A2DE580C2}" srcOrd="0" destOrd="0" presId="urn:microsoft.com/office/officeart/2005/8/layout/process4"/>
    <dgm:cxn modelId="{A4B5D5BA-66E4-8F4B-9557-B9ACDA678DDA}" type="presParOf" srcId="{5D10D766-6325-4CC0-9FA4-457AD13E1403}" destId="{83858321-98BE-4ABB-A640-D7533671EFB5}" srcOrd="1" destOrd="0" presId="urn:microsoft.com/office/officeart/2005/8/layout/process4"/>
    <dgm:cxn modelId="{4E0D2E90-5B32-7F4F-B51B-4C9FE67DD508}" type="presParOf" srcId="{5D10D766-6325-4CC0-9FA4-457AD13E1403}" destId="{26157206-C79F-4CB8-8BA5-4B5ECEF21B52}" srcOrd="2" destOrd="0" presId="urn:microsoft.com/office/officeart/2005/8/layout/process4"/>
    <dgm:cxn modelId="{1AC551BC-AE61-E14C-97A2-9FEB124F9F9B}" type="presParOf" srcId="{26157206-C79F-4CB8-8BA5-4B5ECEF21B52}" destId="{24A9A2CF-1310-46B8-9053-1777B7A209B3}" srcOrd="0" destOrd="0" presId="urn:microsoft.com/office/officeart/2005/8/layout/process4"/>
    <dgm:cxn modelId="{04DE1CBC-5E63-8E4D-8EE1-DB360189FC95}" type="presParOf" srcId="{5D10D766-6325-4CC0-9FA4-457AD13E1403}" destId="{3DB58FF2-3BFF-46CC-BB4A-575A9FBAFB3F}" srcOrd="3" destOrd="0" presId="urn:microsoft.com/office/officeart/2005/8/layout/process4"/>
    <dgm:cxn modelId="{31E3D72D-E5F5-7346-9587-1901ED064F2E}" type="presParOf" srcId="{5D10D766-6325-4CC0-9FA4-457AD13E1403}" destId="{53005B3E-5FB0-41FA-9E78-D4069DBAA3B2}" srcOrd="4" destOrd="0" presId="urn:microsoft.com/office/officeart/2005/8/layout/process4"/>
    <dgm:cxn modelId="{F2928775-99A4-4744-A467-B34C6BC78623}" type="presParOf" srcId="{53005B3E-5FB0-41FA-9E78-D4069DBAA3B2}" destId="{12B59928-0F2F-4A21-BE92-5873C3DFBE47}" srcOrd="0" destOrd="0" presId="urn:microsoft.com/office/officeart/2005/8/layout/process4"/>
    <dgm:cxn modelId="{2873CD73-B98A-3647-AEA9-11717B422FC6}" type="presParOf" srcId="{5D10D766-6325-4CC0-9FA4-457AD13E1403}" destId="{8BC8C802-E857-4E2D-B891-661638A789F6}" srcOrd="5" destOrd="0" presId="urn:microsoft.com/office/officeart/2005/8/layout/process4"/>
    <dgm:cxn modelId="{48B2B17F-DF34-E24D-91CB-F546DACDE81F}" type="presParOf" srcId="{5D10D766-6325-4CC0-9FA4-457AD13E1403}" destId="{43E59316-5F13-42A1-BB5A-BC78598F8734}" srcOrd="6" destOrd="0" presId="urn:microsoft.com/office/officeart/2005/8/layout/process4"/>
    <dgm:cxn modelId="{FC179D2D-D4FA-C34F-B58E-EE5D93DB2ADE}" type="presParOf" srcId="{43E59316-5F13-42A1-BB5A-BC78598F8734}" destId="{AD4C4AA1-B550-42BA-8BD7-6D29A2EEA61E}" srcOrd="0" destOrd="0" presId="urn:microsoft.com/office/officeart/2005/8/layout/process4"/>
    <dgm:cxn modelId="{99875466-1BE3-5B42-8A74-8071FC630E58}" type="presParOf" srcId="{5D10D766-6325-4CC0-9FA4-457AD13E1403}" destId="{17A40A24-5D3C-49AB-AB92-0C9440B0AA71}" srcOrd="7" destOrd="0" presId="urn:microsoft.com/office/officeart/2005/8/layout/process4"/>
    <dgm:cxn modelId="{1A37E1D4-F00C-854F-80B9-1D2D00A6FC55}" type="presParOf" srcId="{5D10D766-6325-4CC0-9FA4-457AD13E1403}" destId="{596FD54F-F52B-44A0-A654-B4A10386E8B0}" srcOrd="8" destOrd="0" presId="urn:microsoft.com/office/officeart/2005/8/layout/process4"/>
    <dgm:cxn modelId="{65F8AE77-1071-8F43-9515-9590DFB85704}" type="presParOf" srcId="{596FD54F-F52B-44A0-A654-B4A10386E8B0}" destId="{3C77F712-DE30-41B7-8352-003FEAABFDA5}" srcOrd="0" destOrd="0" presId="urn:microsoft.com/office/officeart/2005/8/layout/process4"/>
    <dgm:cxn modelId="{26DF8DD3-8F8F-D34A-A989-2CDF0F78AACF}" type="presParOf" srcId="{5D10D766-6325-4CC0-9FA4-457AD13E1403}" destId="{722F78A0-55EA-4F31-9FB7-75299AA31882}" srcOrd="9" destOrd="0" presId="urn:microsoft.com/office/officeart/2005/8/layout/process4"/>
    <dgm:cxn modelId="{54D8ECCE-F402-7349-B236-D9C06A0361D8}" type="presParOf" srcId="{5D10D766-6325-4CC0-9FA4-457AD13E1403}" destId="{6B392789-AC16-4A81-9073-3E2DF3387732}" srcOrd="10" destOrd="0" presId="urn:microsoft.com/office/officeart/2005/8/layout/process4"/>
    <dgm:cxn modelId="{AF0A30AA-6104-674F-8F2F-C91CCA6B9EFF}" type="presParOf" srcId="{6B392789-AC16-4A81-9073-3E2DF3387732}" destId="{7E219F84-BD18-4D8B-962E-E23292724FD3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4C41F-1287-47CB-B48F-985A2DE580C2}">
      <dsp:nvSpPr>
        <dsp:cNvPr id="0" name=""/>
        <dsp:cNvSpPr/>
      </dsp:nvSpPr>
      <dsp:spPr>
        <a:xfrm>
          <a:off x="0" y="4981851"/>
          <a:ext cx="3248166" cy="644614"/>
        </a:xfrm>
        <a:prstGeom prst="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Up-Scaling</a:t>
          </a:r>
          <a:endParaRPr lang="en-GB" sz="1600" b="1" kern="1200" dirty="0"/>
        </a:p>
      </dsp:txBody>
      <dsp:txXfrm>
        <a:off x="0" y="4981851"/>
        <a:ext cx="3248166" cy="644614"/>
      </dsp:txXfrm>
    </dsp:sp>
    <dsp:sp modelId="{24A9A2CF-1310-46B8-9053-1777B7A209B3}">
      <dsp:nvSpPr>
        <dsp:cNvPr id="0" name=""/>
        <dsp:cNvSpPr/>
      </dsp:nvSpPr>
      <dsp:spPr>
        <a:xfrm rot="10800000">
          <a:off x="0" y="4003934"/>
          <a:ext cx="3248166" cy="996692"/>
        </a:xfrm>
        <a:prstGeom prst="upArrowCallou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Evaluation</a:t>
          </a:r>
          <a:endParaRPr lang="en-GB" sz="1600" b="1" kern="1200" dirty="0"/>
        </a:p>
      </dsp:txBody>
      <dsp:txXfrm rot="10800000">
        <a:off x="0" y="4003934"/>
        <a:ext cx="3248166" cy="647621"/>
      </dsp:txXfrm>
    </dsp:sp>
    <dsp:sp modelId="{12B59928-0F2F-4A21-BE92-5873C3DFBE47}">
      <dsp:nvSpPr>
        <dsp:cNvPr id="0" name=""/>
        <dsp:cNvSpPr/>
      </dsp:nvSpPr>
      <dsp:spPr>
        <a:xfrm rot="10800000">
          <a:off x="0" y="3027288"/>
          <a:ext cx="3248166" cy="995422"/>
        </a:xfrm>
        <a:prstGeom prst="upArrowCallou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Implementation</a:t>
          </a:r>
          <a:endParaRPr lang="en-GB" sz="1600" b="1" kern="1200" dirty="0"/>
        </a:p>
      </dsp:txBody>
      <dsp:txXfrm rot="10800000">
        <a:off x="0" y="3027288"/>
        <a:ext cx="3248166" cy="646795"/>
      </dsp:txXfrm>
    </dsp:sp>
    <dsp:sp modelId="{AD4C4AA1-B550-42BA-8BD7-6D29A2EEA61E}">
      <dsp:nvSpPr>
        <dsp:cNvPr id="0" name=""/>
        <dsp:cNvSpPr/>
      </dsp:nvSpPr>
      <dsp:spPr>
        <a:xfrm rot="10800000">
          <a:off x="0" y="2068181"/>
          <a:ext cx="3248166" cy="993420"/>
        </a:xfrm>
        <a:prstGeom prst="upArrowCallou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Design</a:t>
          </a:r>
          <a:r>
            <a:rPr lang="en-US" sz="1100" kern="1200" dirty="0" smtClean="0"/>
            <a:t> </a:t>
          </a:r>
          <a:r>
            <a:rPr lang="en-US" sz="1600" b="1" kern="1200" dirty="0" smtClean="0"/>
            <a:t>Phase</a:t>
          </a:r>
          <a:endParaRPr lang="en-GB" sz="1600" b="1" kern="1200" dirty="0"/>
        </a:p>
      </dsp:txBody>
      <dsp:txXfrm rot="10800000">
        <a:off x="0" y="2068181"/>
        <a:ext cx="3248166" cy="645495"/>
      </dsp:txXfrm>
    </dsp:sp>
    <dsp:sp modelId="{3C77F712-DE30-41B7-8352-003FEAABFDA5}">
      <dsp:nvSpPr>
        <dsp:cNvPr id="0" name=""/>
        <dsp:cNvSpPr/>
      </dsp:nvSpPr>
      <dsp:spPr>
        <a:xfrm rot="10800000">
          <a:off x="0" y="1015817"/>
          <a:ext cx="3248166" cy="1055603"/>
        </a:xfrm>
        <a:prstGeom prst="upArrowCallou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Incubation</a:t>
          </a:r>
          <a:r>
            <a:rPr lang="en-US" sz="1100" b="1" kern="1200" dirty="0" smtClean="0"/>
            <a:t> </a:t>
          </a:r>
          <a:r>
            <a:rPr lang="en-US" sz="1600" b="1" kern="1200" dirty="0" smtClean="0"/>
            <a:t>Phase</a:t>
          </a:r>
          <a:endParaRPr lang="en-GB" sz="1600" b="1" kern="1200" dirty="0"/>
        </a:p>
      </dsp:txBody>
      <dsp:txXfrm rot="10800000">
        <a:off x="0" y="1015817"/>
        <a:ext cx="3248166" cy="685899"/>
      </dsp:txXfrm>
    </dsp:sp>
    <dsp:sp modelId="{7E219F84-BD18-4D8B-962E-E23292724FD3}">
      <dsp:nvSpPr>
        <dsp:cNvPr id="0" name=""/>
        <dsp:cNvSpPr/>
      </dsp:nvSpPr>
      <dsp:spPr>
        <a:xfrm rot="10800000">
          <a:off x="0" y="0"/>
          <a:ext cx="3248166" cy="1032982"/>
        </a:xfrm>
        <a:prstGeom prst="upArrowCallou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5P Partnership Phase</a:t>
          </a:r>
          <a:endParaRPr lang="en-GB" sz="1600" b="1" kern="1200" dirty="0"/>
        </a:p>
      </dsp:txBody>
      <dsp:txXfrm rot="10800000">
        <a:off x="0" y="0"/>
        <a:ext cx="3248166" cy="6712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83768-FB18-1348-A9E8-D4BE2077277D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75870-9CAD-EE4E-9360-33A2AC7255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597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86A13B-3319-4684-9804-A91F30582CE4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5870-9CAD-EE4E-9360-33A2AC72555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5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9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2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6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5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5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83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8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30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54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2CA49-EC31-354D-B28E-431D1D225B51}" type="datetimeFigureOut">
              <a:rPr lang="en-US" smtClean="0"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63B6E-FA2A-A941-BFE0-CEAF5B9EF8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8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257165"/>
            <a:ext cx="9180000" cy="1630157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C:\Users\DCMorris\Google Drive\5P projects _ Nepal\5P Communication\01 Logo\Logo files\Pictures\5P_Logo_Tag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56" y="1033444"/>
            <a:ext cx="6001087" cy="283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Morris\Google Drive\5P projects _ Nepal\5P Communication\01 Logo\Logo files\Pictures\escap-logo-foo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858" y="5595374"/>
            <a:ext cx="3400283" cy="95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4365" y="3837"/>
            <a:ext cx="8755505" cy="11430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Helvetica Light"/>
              </a:rPr>
              <a:t>LINKING ENERGY WITH AGRICULTURAL BUSINESS DEVELOPMENT:</a:t>
            </a:r>
            <a:br>
              <a:rPr lang="en-US" sz="2000" dirty="0" smtClean="0">
                <a:solidFill>
                  <a:schemeClr val="bg1"/>
                </a:solidFill>
                <a:latin typeface="Helvetica Light"/>
              </a:rPr>
            </a:br>
            <a:r>
              <a:rPr lang="en-US" sz="2000" dirty="0" smtClean="0">
                <a:solidFill>
                  <a:schemeClr val="bg1"/>
                </a:solidFill>
                <a:latin typeface="Helvetica Light"/>
              </a:rPr>
              <a:t> LAO PDR EXAMPLE</a:t>
            </a:r>
            <a:endParaRPr lang="th-TH" sz="2000" dirty="0">
              <a:solidFill>
                <a:schemeClr val="bg1"/>
              </a:solidFill>
              <a:latin typeface="Helvetica 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1628800"/>
            <a:ext cx="381642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Light"/>
              </a:rPr>
              <a:t>Community Cooperative (SPV)</a:t>
            </a:r>
            <a:endParaRPr lang="th-TH" dirty="0">
              <a:latin typeface="Helvetica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4164" y="3164646"/>
            <a:ext cx="228940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Light"/>
              </a:rPr>
              <a:t>Eco Tourism + Other Potential Business</a:t>
            </a:r>
            <a:endParaRPr lang="th-TH" dirty="0">
              <a:latin typeface="Helvetica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3164646"/>
            <a:ext cx="277230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Light"/>
              </a:rPr>
              <a:t>Energy Business</a:t>
            </a:r>
            <a:endParaRPr lang="th-TH" sz="2000" dirty="0">
              <a:latin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85646" y="4254276"/>
            <a:ext cx="376241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Light"/>
              </a:rPr>
              <a:t>Livestock Development</a:t>
            </a:r>
            <a:endParaRPr lang="th-TH" dirty="0">
              <a:latin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4308" y="4198858"/>
            <a:ext cx="277230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Agriculture </a:t>
            </a:r>
            <a:r>
              <a:rPr lang="en-US" dirty="0" smtClean="0">
                <a:latin typeface="Helvetica Light"/>
              </a:rPr>
              <a:t>Development</a:t>
            </a:r>
            <a:endParaRPr lang="th-TH" dirty="0">
              <a:latin typeface="Helvetica Ligh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87624" y="2420888"/>
            <a:ext cx="1764196" cy="743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419872" y="2582907"/>
            <a:ext cx="288032" cy="16159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148064" y="2582907"/>
            <a:ext cx="216024" cy="5817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228184" y="2582907"/>
            <a:ext cx="1656184" cy="16159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512" y="5085184"/>
            <a:ext cx="388260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 Light"/>
              </a:rPr>
              <a:t>Government </a:t>
            </a:r>
            <a:endParaRPr lang="en-US" dirty="0">
              <a:latin typeface="Helvetica Ligh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 Light"/>
              </a:rPr>
              <a:t>Private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 Light"/>
              </a:rPr>
              <a:t>Community</a:t>
            </a:r>
            <a:endParaRPr lang="th-TH" dirty="0">
              <a:latin typeface="Helvetica Light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062117" y="5777680"/>
            <a:ext cx="1995768" cy="243607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TextBox 21"/>
          <p:cNvSpPr txBox="1"/>
          <p:nvPr/>
        </p:nvSpPr>
        <p:spPr>
          <a:xfrm>
            <a:off x="6057885" y="5355213"/>
            <a:ext cx="252361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 Light"/>
              </a:rPr>
              <a:t>Private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 Light"/>
              </a:rPr>
              <a:t>Community</a:t>
            </a:r>
            <a:endParaRPr lang="th-TH" dirty="0">
              <a:latin typeface="Helvetica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2117" y="5405154"/>
            <a:ext cx="2346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Benefit Share</a:t>
            </a:r>
            <a:endParaRPr lang="th-TH" sz="2400" b="1" dirty="0"/>
          </a:p>
        </p:txBody>
      </p:sp>
      <p:sp>
        <p:nvSpPr>
          <p:cNvPr id="25" name="Down Arrow 24"/>
          <p:cNvSpPr/>
          <p:nvPr/>
        </p:nvSpPr>
        <p:spPr>
          <a:xfrm>
            <a:off x="395536" y="3687866"/>
            <a:ext cx="288032" cy="1397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680" y="36512"/>
            <a:ext cx="74453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1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 smtClean="0">
                <a:solidFill>
                  <a:schemeClr val="bg1"/>
                </a:solidFill>
                <a:latin typeface="Helvetica Light"/>
                <a:cs typeface="Helvetica Light"/>
              </a:rPr>
              <a:t>KEY LESSONS LEARNED</a:t>
            </a:r>
            <a:endParaRPr lang="en-US" sz="3000" dirty="0">
              <a:solidFill>
                <a:schemeClr val="bg1"/>
              </a:solidFill>
              <a:latin typeface="Helvetica Light"/>
              <a:cs typeface="Helvetica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43480" y="1465459"/>
            <a:ext cx="8545400" cy="50686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>
                <a:solidFill>
                  <a:srgbClr val="FD7724"/>
                </a:solidFill>
                <a:latin typeface="Helvetica Light"/>
                <a:cs typeface="Helvetica"/>
              </a:rPr>
              <a:t>Rural </a:t>
            </a:r>
            <a:r>
              <a:rPr lang="en-US" sz="2400" dirty="0">
                <a:solidFill>
                  <a:srgbClr val="FD7724"/>
                </a:solidFill>
                <a:latin typeface="Helvetica Light"/>
                <a:cs typeface="Helvetica"/>
              </a:rPr>
              <a:t>electrification does not necessarily lead to economic development and must be linked with enterprise development activities and access to financing for pro-poor development to be achieved; </a:t>
            </a:r>
            <a:endParaRPr lang="en-US" sz="2400" dirty="0" smtClean="0">
              <a:solidFill>
                <a:srgbClr val="FD7724"/>
              </a:solidFill>
              <a:latin typeface="Helvetica Light"/>
              <a:cs typeface="Helvetica"/>
            </a:endParaRPr>
          </a:p>
          <a:p>
            <a:pPr algn="just"/>
            <a:endParaRPr lang="en-US" sz="2400" dirty="0" smtClean="0">
              <a:solidFill>
                <a:srgbClr val="FD7724"/>
              </a:solidFill>
              <a:latin typeface="Helvetica Light"/>
              <a:cs typeface="Helvetica"/>
            </a:endParaRPr>
          </a:p>
          <a:p>
            <a:pPr algn="just"/>
            <a:r>
              <a:rPr lang="en-US" sz="2400" dirty="0">
                <a:solidFill>
                  <a:srgbClr val="FD7724"/>
                </a:solidFill>
                <a:latin typeface="Helvetica Light"/>
                <a:cs typeface="Helvetica"/>
              </a:rPr>
              <a:t>When engaging in a PPP, it is important to </a:t>
            </a:r>
            <a:r>
              <a:rPr lang="en-US" sz="2400" dirty="0" smtClean="0">
                <a:solidFill>
                  <a:srgbClr val="FD7724"/>
                </a:solidFill>
                <a:latin typeface="Helvetica Light"/>
                <a:cs typeface="Helvetica"/>
              </a:rPr>
              <a:t>avoid </a:t>
            </a:r>
            <a:r>
              <a:rPr lang="en-US" sz="2400" dirty="0">
                <a:solidFill>
                  <a:srgbClr val="FD7724"/>
                </a:solidFill>
                <a:latin typeface="Helvetica Light"/>
                <a:cs typeface="Helvetica"/>
              </a:rPr>
              <a:t>pre-selected technologies when a project site has already been selected. Resource assessment, environmental impact assessment and social impact assessment are all necessary prior to technology selection</a:t>
            </a:r>
          </a:p>
          <a:p>
            <a:pPr algn="just"/>
            <a:endParaRPr lang="en-US" sz="2400" dirty="0">
              <a:solidFill>
                <a:srgbClr val="FD7724"/>
              </a:solidFill>
              <a:latin typeface="Helvetica Light"/>
              <a:cs typeface="Helvetica"/>
            </a:endParaRPr>
          </a:p>
          <a:p>
            <a:pPr algn="just"/>
            <a:endParaRPr lang="en-US" sz="2400" dirty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algn="just"/>
            <a:r>
              <a:rPr lang="en-US" sz="2400" dirty="0">
                <a:solidFill>
                  <a:srgbClr val="595959"/>
                </a:solidFill>
                <a:latin typeface="Helvetica Light"/>
                <a:cs typeface="Helvetica Light"/>
              </a:rPr>
              <a:t>Strong linkages must be made between the ground and policy level for effective PPP and electrification policy development</a:t>
            </a:r>
            <a:r>
              <a:rPr lang="en-US" sz="24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; lack of understanding also at the District/Provincial level can also impede progress  </a:t>
            </a:r>
            <a:endParaRPr lang="en-US" sz="2400" dirty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285750" indent="-285750" algn="just">
              <a:buFont typeface="Arial"/>
              <a:buChar char="•"/>
            </a:pPr>
            <a:endParaRPr lang="en-US" sz="2400" dirty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algn="just"/>
            <a:r>
              <a:rPr lang="en-US" sz="2400" dirty="0">
                <a:solidFill>
                  <a:srgbClr val="595959"/>
                </a:solidFill>
                <a:latin typeface="Helvetica Light"/>
                <a:cs typeface="Helvetica Light"/>
              </a:rPr>
              <a:t>Communication across ministries for in energy planning and policy development is necessary to prevent overlap and ineffective field implementing activities.</a:t>
            </a:r>
          </a:p>
        </p:txBody>
      </p:sp>
      <p:pic>
        <p:nvPicPr>
          <p:cNvPr id="6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25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G_ligh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24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>
                <a:solidFill>
                  <a:schemeClr val="bg1"/>
                </a:solidFill>
                <a:latin typeface="Helvetica Light"/>
                <a:cs typeface="Helvetica Light"/>
              </a:rPr>
              <a:t>QUESTIONS?</a:t>
            </a:r>
          </a:p>
        </p:txBody>
      </p:sp>
      <p:pic>
        <p:nvPicPr>
          <p:cNvPr id="6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0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710" y="2495550"/>
            <a:ext cx="8256239" cy="1906246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D7724"/>
                </a:solidFill>
                <a:latin typeface="Helvetica Light"/>
                <a:cs typeface="Helvetica Light"/>
              </a:rPr>
              <a:t>ESCAP’S Pro-Poor Public-Private </a:t>
            </a:r>
            <a:br>
              <a:rPr lang="en-US" sz="3600" dirty="0" smtClean="0">
                <a:solidFill>
                  <a:srgbClr val="FD7724"/>
                </a:solidFill>
                <a:latin typeface="Helvetica Light"/>
                <a:cs typeface="Helvetica Light"/>
              </a:rPr>
            </a:br>
            <a:r>
              <a:rPr lang="en-US" sz="3600" dirty="0" smtClean="0">
                <a:solidFill>
                  <a:srgbClr val="FD7724"/>
                </a:solidFill>
                <a:latin typeface="Helvetica Light"/>
                <a:cs typeface="Helvetica Light"/>
              </a:rPr>
              <a:t>Partnership (5P) Approach</a:t>
            </a:r>
            <a:endParaRPr lang="en-US" sz="3600" dirty="0"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088" y="5200651"/>
            <a:ext cx="8382262" cy="1329408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595959"/>
                </a:solidFill>
                <a:latin typeface="Helvetica"/>
                <a:cs typeface="Helvetica"/>
              </a:rPr>
              <a:t>Presented by:</a:t>
            </a:r>
            <a:br>
              <a:rPr lang="en-US" sz="2400" dirty="0" smtClean="0">
                <a:solidFill>
                  <a:srgbClr val="595959"/>
                </a:solidFill>
                <a:latin typeface="Helvetica"/>
                <a:cs typeface="Helvetica"/>
              </a:rPr>
            </a:br>
            <a:r>
              <a:rPr lang="en-US" sz="24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Mr. Kohji Iwakami, Economic Affairs Officer, EDD, ESCAP</a:t>
            </a:r>
            <a:endParaRPr lang="en-US" sz="2400" dirty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114" y="4645769"/>
            <a:ext cx="739728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80000" cy="1630157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3" descr="C:\Users\DCMorris\Google Drive\5P projects _ Nepal\5P Communication\01 Logo\Logo files\Pictures\escap-logo-foo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15" y="442663"/>
            <a:ext cx="2961758" cy="83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CMorris\Google Drive\5P projects _ Nepal\5P Communication\01 Logo\Logo files\Pictures\BW\5P_Logo_Tagline_B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392" y="243251"/>
            <a:ext cx="2361091" cy="114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96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3480" y="1774209"/>
            <a:ext cx="5065750" cy="1924334"/>
          </a:xfrm>
        </p:spPr>
        <p:txBody>
          <a:bodyPr>
            <a:normAutofit/>
          </a:bodyPr>
          <a:lstStyle/>
          <a:p>
            <a:pPr marL="341313" algn="just"/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To share a high-level overview on ESCAP’s approach to incentivizing private investment in rural electrification, using the 5P approach and the project’s lessons learned as a practical example of improving rural access to energy services through PPPs.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anchor="ctr">
            <a:normAutofit/>
          </a:bodyPr>
          <a:lstStyle/>
          <a:p>
            <a:pPr algn="r"/>
            <a:r>
              <a:rPr lang="en-US" sz="3000" dirty="0" smtClean="0">
                <a:solidFill>
                  <a:schemeClr val="bg1"/>
                </a:solidFill>
                <a:latin typeface="Helvetica Light"/>
                <a:cs typeface="Helvetica Light"/>
              </a:rPr>
              <a:t>INTRODUCTION</a:t>
            </a:r>
            <a:endParaRPr lang="en-US" sz="3000" dirty="0">
              <a:solidFill>
                <a:schemeClr val="bg1"/>
              </a:solidFill>
              <a:latin typeface="Helvetica Light"/>
              <a:cs typeface="Helvetica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77401" y="1072974"/>
            <a:ext cx="3166600" cy="27809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067894" y="1343880"/>
            <a:ext cx="2833657" cy="2510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“Energy is the golden thread that connects economic growth, increased social equity, and an environment that allows the world to thrive.”</a:t>
            </a:r>
          </a:p>
          <a:p>
            <a:pPr algn="r"/>
            <a:endParaRPr lang="en-US" sz="1800" dirty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algn="r"/>
            <a:r>
              <a:rPr lang="en-US" sz="1800" b="1" dirty="0" smtClean="0">
                <a:solidFill>
                  <a:srgbClr val="FD7724"/>
                </a:solidFill>
                <a:latin typeface="Helvetica"/>
                <a:cs typeface="Helvetica"/>
              </a:rPr>
              <a:t>– UN Secretary General </a:t>
            </a:r>
            <a:r>
              <a:rPr lang="en-US" sz="1800" dirty="0" smtClean="0">
                <a:solidFill>
                  <a:srgbClr val="FD7724"/>
                </a:solidFill>
                <a:latin typeface="Helvetica"/>
                <a:cs typeface="Helvetica"/>
              </a:rPr>
              <a:t>Ban Ki-moon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43480" y="3928702"/>
            <a:ext cx="8280302" cy="2863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rgbClr val="FD7724"/>
                </a:solidFill>
                <a:latin typeface="Helvetica"/>
                <a:cs typeface="Helvetica"/>
              </a:rPr>
              <a:t>Programme Framework</a:t>
            </a:r>
            <a:endParaRPr lang="en-US" sz="1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1.2 billion people do not have access to electricity, while 2.8 billion rely on wood or other biomass to cook and heat their homes. </a:t>
            </a:r>
          </a:p>
          <a:p>
            <a:pPr marL="285750" indent="-285750" algn="l">
              <a:buFont typeface="Arial"/>
              <a:buChar char="•"/>
            </a:pPr>
            <a:endParaRPr lang="en-US" sz="1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This programme is aligned with the Secretary General’s Sustainable Energy For All (SE4All) initiative. Specifically by working towards: “providing universal access to modern energy services” through the use of PPPs.</a:t>
            </a:r>
            <a:endParaRPr lang="en-US" sz="1800" dirty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pic>
        <p:nvPicPr>
          <p:cNvPr id="3074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3480" y="1305296"/>
            <a:ext cx="2629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D7724"/>
                </a:solidFill>
                <a:latin typeface="Helvetica"/>
                <a:cs typeface="Helvetica"/>
              </a:rPr>
              <a:t>Session</a:t>
            </a:r>
            <a:r>
              <a:rPr lang="en-US" dirty="0">
                <a:solidFill>
                  <a:srgbClr val="FD7724"/>
                </a:solidFill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rgbClr val="FD7724"/>
                </a:solidFill>
                <a:latin typeface="Helvetica"/>
                <a:cs typeface="Helvetica"/>
              </a:rPr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132917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3481" y="1477481"/>
            <a:ext cx="8028506" cy="292389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FD7724"/>
                </a:solidFill>
                <a:latin typeface="Helvetica"/>
                <a:cs typeface="Helvetica"/>
              </a:rPr>
              <a:t/>
            </a:r>
            <a:br>
              <a:rPr lang="en-US" sz="2400" dirty="0" smtClean="0">
                <a:solidFill>
                  <a:srgbClr val="FD7724"/>
                </a:solidFill>
                <a:latin typeface="Helvetica"/>
                <a:cs typeface="Helvetica"/>
              </a:rPr>
            </a:br>
            <a:r>
              <a:rPr lang="en-US" sz="1800" dirty="0">
                <a:solidFill>
                  <a:srgbClr val="595959"/>
                </a:solidFill>
                <a:latin typeface="Helvetica Light"/>
                <a:cs typeface="Helvetica Light"/>
              </a:rPr>
              <a:t>To build the capacity of policy makers, civil society and the private sector for engaging in public-private partnerships to enhance the application of renewable energy and improve access to energy services.  Additionally, to use the 5P approach to enhance rural productivity and create income generating opportunities. </a:t>
            </a:r>
            <a:endParaRPr lang="en-US" dirty="0"/>
          </a:p>
          <a:p>
            <a:pPr algn="l"/>
            <a:endParaRPr lang="en-US" sz="1800" dirty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>
                <a:solidFill>
                  <a:schemeClr val="bg1"/>
                </a:solidFill>
                <a:latin typeface="Helvetica Light"/>
                <a:cs typeface="Helvetica Light"/>
              </a:rPr>
              <a:t>OVERVIEW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43480" y="3785750"/>
            <a:ext cx="8280302" cy="2863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>
                <a:solidFill>
                  <a:srgbClr val="FD7724"/>
                </a:solidFill>
                <a:latin typeface="Helvetica"/>
                <a:cs typeface="Helvetica"/>
              </a:rPr>
              <a:t>The </a:t>
            </a:r>
            <a:r>
              <a:rPr lang="en-US" sz="2400" dirty="0">
                <a:solidFill>
                  <a:srgbClr val="FD7724"/>
                </a:solidFill>
                <a:latin typeface="Helvetica"/>
                <a:cs typeface="Helvetica"/>
              </a:rPr>
              <a:t>programme has been developed based on ESCAP’s flagship project </a:t>
            </a:r>
            <a:r>
              <a:rPr lang="en-US" sz="2400" dirty="0" smtClean="0">
                <a:solidFill>
                  <a:srgbClr val="FD7724"/>
                </a:solidFill>
                <a:latin typeface="Helvetica"/>
                <a:cs typeface="Helvetica"/>
              </a:rPr>
              <a:t>in Cinta </a:t>
            </a:r>
            <a:r>
              <a:rPr lang="en-US" sz="2400" dirty="0">
                <a:solidFill>
                  <a:srgbClr val="FD7724"/>
                </a:solidFill>
                <a:latin typeface="Helvetica"/>
                <a:cs typeface="Helvetica"/>
              </a:rPr>
              <a:t>Mekar, Indonesia which focused on providing basic services to the poor through public-private partnership. 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The project successfully developed a 120 kW micro-hydro power utility.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The utility has been successfully running for more than 10 years.</a:t>
            </a:r>
            <a:endParaRPr lang="en-US" sz="1800" dirty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pic>
        <p:nvPicPr>
          <p:cNvPr id="8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3481" y="1285570"/>
            <a:ext cx="25180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D7724"/>
                </a:solidFill>
                <a:latin typeface="Helvetica"/>
                <a:cs typeface="Helvetica"/>
              </a:rPr>
              <a:t>Project</a:t>
            </a:r>
            <a:r>
              <a:rPr lang="en-US" dirty="0">
                <a:solidFill>
                  <a:srgbClr val="FD7724"/>
                </a:solidFill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rgbClr val="FD7724"/>
                </a:solidFill>
                <a:latin typeface="Helvetica"/>
                <a:cs typeface="Helvetica"/>
              </a:rPr>
              <a:t>Objective</a:t>
            </a:r>
            <a:r>
              <a:rPr lang="en-US" dirty="0">
                <a:solidFill>
                  <a:srgbClr val="FD7724"/>
                </a:solidFill>
                <a:latin typeface="Helvetica"/>
                <a:cs typeface="Helvetica"/>
              </a:rPr>
              <a:t/>
            </a:r>
            <a:br>
              <a:rPr lang="en-US" dirty="0">
                <a:solidFill>
                  <a:srgbClr val="FD7724"/>
                </a:solidFill>
                <a:latin typeface="Helvetica"/>
                <a:cs typeface="Helvetica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6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10886"/>
            <a:ext cx="91440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259343" y="2463800"/>
            <a:ext cx="1212191" cy="30777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rgbClr val="5F5F5F"/>
                </a:solidFill>
                <a:latin typeface="Helvetica Light"/>
              </a:rPr>
              <a:t>Commercial</a:t>
            </a:r>
            <a:endParaRPr lang="en-GB" altLang="en-US" sz="1400" b="1" dirty="0">
              <a:solidFill>
                <a:srgbClr val="5F5F5F"/>
              </a:solidFill>
              <a:latin typeface="Helvetica Light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67092" y="4902200"/>
            <a:ext cx="1579279" cy="307777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rgbClr val="5F5F5F"/>
                </a:solidFill>
                <a:latin typeface="Helvetica Light"/>
              </a:rPr>
              <a:t>Non commercial</a:t>
            </a:r>
            <a:endParaRPr lang="en-GB" altLang="en-US" sz="1400" b="1" dirty="0">
              <a:solidFill>
                <a:srgbClr val="5F5F5F"/>
              </a:solidFill>
              <a:latin typeface="Helvetica Light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267200" y="5735765"/>
            <a:ext cx="1249060" cy="307777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/>
              </a:rPr>
              <a:t>Grant Based</a:t>
            </a:r>
            <a:endParaRPr lang="en-GB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336503" y="3965377"/>
            <a:ext cx="1635125" cy="584775"/>
          </a:xfrm>
          <a:prstGeom prst="rect">
            <a:avLst/>
          </a:prstGeom>
          <a:noFill/>
          <a:ln w="28575">
            <a:solidFill>
              <a:srgbClr val="FD772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dirty="0" smtClean="0">
                <a:solidFill>
                  <a:srgbClr val="FD7724"/>
                </a:solidFill>
                <a:latin typeface="Helvetica Light"/>
              </a:rPr>
              <a:t>Community Empowerment</a:t>
            </a:r>
            <a:endParaRPr lang="en-GB" altLang="en-US" sz="1600" b="1" dirty="0">
              <a:solidFill>
                <a:srgbClr val="FD7724"/>
              </a:solidFill>
              <a:latin typeface="Helvetica Light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267200" y="1879599"/>
            <a:ext cx="1407758" cy="307777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/>
              </a:rPr>
              <a:t>Profit oriented</a:t>
            </a:r>
            <a:endParaRPr lang="en-GB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318880" y="3437853"/>
            <a:ext cx="1552028" cy="338554"/>
          </a:xfrm>
          <a:prstGeom prst="rect">
            <a:avLst/>
          </a:prstGeom>
          <a:noFill/>
          <a:ln w="28575">
            <a:solidFill>
              <a:srgbClr val="FD772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dirty="0" smtClean="0">
                <a:solidFill>
                  <a:srgbClr val="FD7724"/>
                </a:solidFill>
                <a:latin typeface="Helvetica Light"/>
              </a:rPr>
              <a:t>Cost </a:t>
            </a:r>
            <a:r>
              <a:rPr lang="en-US" altLang="en-US" sz="1600" b="1" dirty="0">
                <a:solidFill>
                  <a:srgbClr val="FD7724"/>
                </a:solidFill>
                <a:latin typeface="Helvetica Light"/>
              </a:rPr>
              <a:t>recovery</a:t>
            </a:r>
            <a:endParaRPr lang="en-GB" altLang="en-US" sz="1600" b="1" dirty="0">
              <a:solidFill>
                <a:srgbClr val="FD7724"/>
              </a:solidFill>
              <a:latin typeface="Helvetica Light"/>
            </a:endParaRPr>
          </a:p>
        </p:txBody>
      </p:sp>
      <p:sp>
        <p:nvSpPr>
          <p:cNvPr id="12296" name="AutoShape 8"/>
          <p:cNvSpPr>
            <a:spLocks/>
          </p:cNvSpPr>
          <p:nvPr/>
        </p:nvSpPr>
        <p:spPr bwMode="auto">
          <a:xfrm>
            <a:off x="1828800" y="2667000"/>
            <a:ext cx="381000" cy="2286000"/>
          </a:xfrm>
          <a:prstGeom prst="leftBrace">
            <a:avLst>
              <a:gd name="adj1" fmla="val 50000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CA" altLang="en-US" b="1">
              <a:solidFill>
                <a:schemeClr val="tx1">
                  <a:lumMod val="50000"/>
                  <a:lumOff val="50000"/>
                </a:schemeClr>
              </a:solidFill>
              <a:latin typeface="Helvetica Light"/>
            </a:endParaRPr>
          </a:p>
        </p:txBody>
      </p:sp>
      <p:sp>
        <p:nvSpPr>
          <p:cNvPr id="12297" name="AutoShape 9"/>
          <p:cNvSpPr>
            <a:spLocks/>
          </p:cNvSpPr>
          <p:nvPr/>
        </p:nvSpPr>
        <p:spPr bwMode="auto">
          <a:xfrm>
            <a:off x="3962400" y="1982688"/>
            <a:ext cx="304800" cy="1600200"/>
          </a:xfrm>
          <a:prstGeom prst="leftBrace">
            <a:avLst>
              <a:gd name="adj1" fmla="val 43750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CA" altLang="en-US" b="1">
              <a:latin typeface="Helvetica Light"/>
            </a:endParaRPr>
          </a:p>
        </p:txBody>
      </p:sp>
      <p:sp>
        <p:nvSpPr>
          <p:cNvPr id="12298" name="AutoShape 10"/>
          <p:cNvSpPr>
            <a:spLocks/>
          </p:cNvSpPr>
          <p:nvPr/>
        </p:nvSpPr>
        <p:spPr bwMode="auto">
          <a:xfrm>
            <a:off x="4038600" y="4191000"/>
            <a:ext cx="228600" cy="1676400"/>
          </a:xfrm>
          <a:prstGeom prst="leftBrace">
            <a:avLst>
              <a:gd name="adj1" fmla="val 61111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CA" altLang="en-US" b="1">
              <a:latin typeface="Helvetica Light"/>
            </a:endParaRP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2201863" y="3200400"/>
            <a:ext cx="3886200" cy="0"/>
          </a:xfrm>
          <a:prstGeom prst="line">
            <a:avLst/>
          </a:prstGeom>
          <a:noFill/>
          <a:ln w="381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>
              <a:latin typeface="Helvetica Light"/>
            </a:endParaRP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2201863" y="4648200"/>
            <a:ext cx="3886200" cy="0"/>
          </a:xfrm>
          <a:prstGeom prst="line">
            <a:avLst/>
          </a:prstGeom>
          <a:noFill/>
          <a:ln w="381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>
              <a:latin typeface="Helvetica Light"/>
            </a:endParaRP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6088063" y="1600200"/>
            <a:ext cx="0" cy="4419600"/>
          </a:xfrm>
          <a:prstGeom prst="line">
            <a:avLst/>
          </a:prstGeom>
          <a:noFill/>
          <a:ln w="38100" cmpd="dbl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b="1">
              <a:latin typeface="Helvetica Light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236688" y="285851"/>
            <a:ext cx="5469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dirty="0">
                <a:solidFill>
                  <a:schemeClr val="bg1"/>
                </a:solidFill>
                <a:latin typeface="Helvetica Light"/>
              </a:rPr>
              <a:t>The 5P Market </a:t>
            </a:r>
            <a:r>
              <a:rPr lang="en-US" altLang="en-US" sz="2800" dirty="0" smtClean="0">
                <a:solidFill>
                  <a:schemeClr val="bg1"/>
                </a:solidFill>
                <a:latin typeface="Helvetica Light"/>
              </a:rPr>
              <a:t>Segmentation</a:t>
            </a:r>
            <a:endParaRPr lang="en-GB" altLang="en-US" sz="2800" dirty="0">
              <a:solidFill>
                <a:schemeClr val="bg1"/>
              </a:solidFill>
              <a:latin typeface="Helvetica Light"/>
            </a:endParaRP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6088063" y="3200400"/>
            <a:ext cx="22860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en-US" b="1">
              <a:latin typeface="Helvetica Light"/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821009" y="3232059"/>
            <a:ext cx="31477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/>
              </a:rPr>
              <a:t>“Pro-Poor-Public-Private </a:t>
            </a:r>
            <a:r>
              <a:rPr lang="en-US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/>
              </a:rPr>
              <a:t>Partnership”</a:t>
            </a:r>
            <a:endParaRPr lang="en-GB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/>
            </a:endParaRPr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6088063" y="4648200"/>
            <a:ext cx="22860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en-US" b="1">
              <a:latin typeface="Helvetica Light"/>
            </a:endParaRP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6166839" y="5236696"/>
            <a:ext cx="22156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/>
              </a:rPr>
              <a:t> “Social-Project Driven”</a:t>
            </a:r>
            <a:endParaRPr lang="en-GB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/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28600" y="3493669"/>
            <a:ext cx="1524000" cy="954107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rgbClr val="FD7724"/>
                </a:solidFill>
                <a:latin typeface="Helvetica Light"/>
              </a:rPr>
              <a:t>Electrification based on </a:t>
            </a:r>
          </a:p>
          <a:p>
            <a:pPr algn="ctr" eaLnBrk="1" hangingPunct="1"/>
            <a:r>
              <a:rPr lang="en-GB" altLang="en-US" sz="1400" b="1" dirty="0" smtClean="0">
                <a:solidFill>
                  <a:srgbClr val="FD7724"/>
                </a:solidFill>
                <a:latin typeface="Helvetica Light"/>
              </a:rPr>
              <a:t>local Resources</a:t>
            </a:r>
            <a:endParaRPr lang="en-GB" altLang="en-US" sz="1400" b="1" dirty="0">
              <a:solidFill>
                <a:srgbClr val="FD7724"/>
              </a:solidFill>
              <a:latin typeface="Helvetica Light"/>
            </a:endParaRP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6312711" y="2156023"/>
            <a:ext cx="19239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/>
              </a:rPr>
              <a:t>“Business as usual”</a:t>
            </a:r>
            <a:endParaRPr lang="en-GB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/>
            </a:endParaRP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6096000" y="3657600"/>
            <a:ext cx="291306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en-US" sz="1400" b="1" dirty="0">
                <a:solidFill>
                  <a:srgbClr val="FD7724"/>
                </a:solidFill>
                <a:latin typeface="Helvetica Light"/>
              </a:rPr>
              <a:t> Community </a:t>
            </a:r>
            <a:r>
              <a:rPr lang="en-US" altLang="en-US" sz="1400" b="1" dirty="0" smtClean="0">
                <a:solidFill>
                  <a:srgbClr val="FD7724"/>
                </a:solidFill>
                <a:latin typeface="Helvetica Light"/>
              </a:rPr>
              <a:t>ownership</a:t>
            </a:r>
            <a:endParaRPr lang="en-US" altLang="en-US" sz="1400" b="1" dirty="0">
              <a:solidFill>
                <a:srgbClr val="FD7724"/>
              </a:solidFill>
              <a:latin typeface="Helvetica Light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400" b="1" dirty="0">
                <a:solidFill>
                  <a:srgbClr val="FD7724"/>
                </a:solidFill>
                <a:latin typeface="Helvetica Light"/>
              </a:rPr>
              <a:t> Awareness and education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400" b="1" dirty="0" smtClean="0">
                <a:solidFill>
                  <a:srgbClr val="FD7724"/>
                </a:solidFill>
                <a:latin typeface="Helvetica Light"/>
              </a:rPr>
              <a:t>Social development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400" b="1" dirty="0">
                <a:solidFill>
                  <a:srgbClr val="FD7724"/>
                </a:solidFill>
                <a:latin typeface="Helvetica Light"/>
              </a:rPr>
              <a:t>Selling power to grid</a:t>
            </a:r>
          </a:p>
          <a:p>
            <a:pPr eaLnBrk="1" hangingPunct="1"/>
            <a:endParaRPr lang="en-GB" altLang="en-US" sz="1400" b="1" dirty="0">
              <a:solidFill>
                <a:srgbClr val="FD7724"/>
              </a:solidFill>
              <a:latin typeface="Helvetica Light"/>
            </a:endParaRP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2209800" y="3657600"/>
            <a:ext cx="1219200" cy="307777"/>
          </a:xfrm>
          <a:prstGeom prst="rect">
            <a:avLst/>
          </a:prstGeom>
          <a:noFill/>
          <a:ln w="19050">
            <a:solidFill>
              <a:srgbClr val="FD772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rgbClr val="FD7724"/>
                </a:solidFill>
                <a:latin typeface="Helvetica Light"/>
              </a:rPr>
              <a:t>Hybrid</a:t>
            </a:r>
            <a:endParaRPr lang="en-GB" altLang="en-US" sz="1400" b="1" dirty="0">
              <a:solidFill>
                <a:srgbClr val="FD7724"/>
              </a:solidFill>
              <a:latin typeface="Helvetica Light"/>
            </a:endParaRPr>
          </a:p>
        </p:txBody>
      </p:sp>
      <p:sp>
        <p:nvSpPr>
          <p:cNvPr id="12314" name="Slide Number Placeholder 27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574DD7-CB26-41CB-A26E-33F4014D38F8}" type="slidenum">
              <a:rPr lang="en-US" altLang="en-US" b="1">
                <a:latin typeface="Helvetica Light"/>
              </a:rPr>
              <a:pPr eaLnBrk="1" hangingPunct="1"/>
              <a:t>5</a:t>
            </a:fld>
            <a:endParaRPr lang="en-US" altLang="en-US" b="1">
              <a:latin typeface="Helvetica Ligh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063" y="125206"/>
            <a:ext cx="74453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296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 smtClean="0">
                <a:solidFill>
                  <a:schemeClr val="bg1"/>
                </a:solidFill>
                <a:latin typeface="Helvetica Light"/>
                <a:cs typeface="Helvetica Light"/>
              </a:rPr>
              <a:t>5P SUSTAINABILITY</a:t>
            </a:r>
            <a:endParaRPr lang="en-US" sz="3000" dirty="0">
              <a:solidFill>
                <a:schemeClr val="bg1"/>
              </a:solidFill>
              <a:latin typeface="Helvetica Light"/>
              <a:cs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4456" y="1309357"/>
            <a:ext cx="8534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2800" dirty="0" smtClean="0">
                <a:solidFill>
                  <a:srgbClr val="FD7724"/>
                </a:solidFill>
                <a:latin typeface="Helvetica"/>
                <a:cs typeface="Helvetica"/>
              </a:rPr>
              <a:t>At its core, the 5P approach is focused on developing a sustainable and replicable model. </a:t>
            </a:r>
            <a:r>
              <a:rPr lang="en-US" sz="2800" dirty="0">
                <a:solidFill>
                  <a:srgbClr val="595959"/>
                </a:solidFill>
                <a:latin typeface="Helvetica Light"/>
                <a:cs typeface="Helvetica Light"/>
              </a:rPr>
              <a:t>To achieve this the following key approaches were undertaken: </a:t>
            </a:r>
          </a:p>
          <a:p>
            <a:pPr algn="just">
              <a:defRPr/>
            </a:pPr>
            <a:endParaRPr lang="lo-LA" sz="2000" b="1" dirty="0">
              <a:solidFill>
                <a:srgbClr val="0070C0"/>
              </a:solidFill>
              <a:cs typeface="Times New Roman" pitchFamily="18" charset="0"/>
            </a:endParaRPr>
          </a:p>
          <a:p>
            <a:pPr marL="457200" indent="-457200" algn="just">
              <a:buAutoNum type="arabicPeriod"/>
              <a:defRPr/>
            </a:pPr>
            <a:r>
              <a:rPr lang="en-US" sz="20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Project cycle development</a:t>
            </a:r>
          </a:p>
          <a:p>
            <a:pPr marL="457200" indent="-457200" algn="just">
              <a:buAutoNum type="arabicPeriod"/>
              <a:defRPr/>
            </a:pPr>
            <a:endParaRPr lang="en-US" sz="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457200" indent="-457200" algn="just">
              <a:buAutoNum type="arabicPeriod"/>
              <a:defRPr/>
            </a:pPr>
            <a:r>
              <a:rPr lang="en-US" sz="20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Baseline survey, socio-economic and energy use assessment, and enterprise and value-chain assessment </a:t>
            </a:r>
          </a:p>
          <a:p>
            <a:pPr marL="457200" indent="-457200" algn="just">
              <a:buAutoNum type="arabicPeriod"/>
              <a:defRPr/>
            </a:pPr>
            <a:endParaRPr lang="en-US" sz="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457200" indent="-457200" algn="just">
              <a:buAutoNum type="arabicPeriod"/>
              <a:defRPr/>
            </a:pPr>
            <a:r>
              <a:rPr lang="en-US" sz="20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Policy analysis and gap analysis – agency collaboration on policies such as feed-in-tariff, energy subsidy mechanisms, etc.</a:t>
            </a:r>
          </a:p>
          <a:p>
            <a:pPr marL="457200" indent="-457200" algn="just">
              <a:buAutoNum type="arabicPeriod"/>
              <a:defRPr/>
            </a:pPr>
            <a:endParaRPr lang="en-US" sz="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457200" indent="-457200" algn="just">
              <a:buAutoNum type="arabicPeriod"/>
              <a:defRPr/>
            </a:pPr>
            <a:r>
              <a:rPr lang="en-US" sz="20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Counterpart coordination – grid extension and electrification planning</a:t>
            </a:r>
          </a:p>
          <a:p>
            <a:pPr marL="457200" indent="-457200" algn="just">
              <a:buAutoNum type="arabicPeriod"/>
              <a:defRPr/>
            </a:pPr>
            <a:endParaRPr lang="en-US" sz="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marL="457200" indent="-457200" algn="just">
              <a:buAutoNum type="arabicPeriod"/>
              <a:defRPr/>
            </a:pPr>
            <a:r>
              <a:rPr lang="en-US" sz="20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SPV/Energy utility formation – focused on community ownership, and private sector innovation, investment and system management </a:t>
            </a:r>
          </a:p>
        </p:txBody>
      </p:sp>
      <p:pic>
        <p:nvPicPr>
          <p:cNvPr id="6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16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>
                <a:solidFill>
                  <a:schemeClr val="bg1"/>
                </a:solidFill>
                <a:latin typeface="Helvetica Light"/>
                <a:cs typeface="Helvetica Light"/>
              </a:rPr>
              <a:t>PROJECT CYCLE OVERVIEW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31564047"/>
              </p:ext>
            </p:extLst>
          </p:nvPr>
        </p:nvGraphicFramePr>
        <p:xfrm>
          <a:off x="460739" y="1160872"/>
          <a:ext cx="3248166" cy="562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3860938" y="1183780"/>
            <a:ext cx="4683892" cy="754202"/>
            <a:chOff x="300236" y="356474"/>
            <a:chExt cx="5176634" cy="404630"/>
          </a:xfrm>
        </p:grpSpPr>
        <p:sp>
          <p:nvSpPr>
            <p:cNvPr id="15" name="Rectangle 14"/>
            <p:cNvSpPr/>
            <p:nvPr/>
          </p:nvSpPr>
          <p:spPr>
            <a:xfrm>
              <a:off x="300236" y="356474"/>
              <a:ext cx="5176633" cy="348309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354830" y="356474"/>
              <a:ext cx="5122040" cy="4046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17780" rIns="99568" bIns="1778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National concept awareness, working group establishment, community engagement  </a:t>
              </a:r>
              <a:endParaRPr lang="en-US" sz="1400" b="1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60938" y="2204466"/>
            <a:ext cx="4683892" cy="649224"/>
            <a:chOff x="518610" y="1334627"/>
            <a:chExt cx="5258495" cy="336168"/>
          </a:xfrm>
        </p:grpSpPr>
        <p:sp>
          <p:nvSpPr>
            <p:cNvPr id="18" name="Rectangle 17"/>
            <p:cNvSpPr/>
            <p:nvPr/>
          </p:nvSpPr>
          <p:spPr>
            <a:xfrm>
              <a:off x="518610" y="1334627"/>
              <a:ext cx="5258495" cy="33616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518610" y="1334627"/>
              <a:ext cx="5258495" cy="336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16510" rIns="92456" bIns="16510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/>
                <a:t>Business  </a:t>
              </a:r>
              <a:r>
                <a:rPr lang="en-US" sz="1400" b="1" kern="1200" dirty="0" smtClean="0"/>
                <a:t>planning</a:t>
              </a:r>
              <a:r>
                <a:rPr lang="en-US" sz="1300" b="1" kern="1200" dirty="0" smtClean="0"/>
                <a:t>, rural enterprise planning and community mobilization</a:t>
              </a:r>
              <a:endParaRPr lang="en-US" sz="1300" b="1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60938" y="3247197"/>
            <a:ext cx="4683892" cy="649224"/>
            <a:chOff x="996290" y="1986012"/>
            <a:chExt cx="3784524" cy="377594"/>
          </a:xfrm>
        </p:grpSpPr>
        <p:sp>
          <p:nvSpPr>
            <p:cNvPr id="21" name="Rectangle 20"/>
            <p:cNvSpPr/>
            <p:nvPr/>
          </p:nvSpPr>
          <p:spPr>
            <a:xfrm>
              <a:off x="996290" y="1986012"/>
              <a:ext cx="3784524" cy="37759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996290" y="1986012"/>
              <a:ext cx="3784524" cy="37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16510" rIns="92456" bIns="16510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/>
                <a:t>Stakeholder consultations and power system design </a:t>
              </a:r>
              <a:endParaRPr lang="en-US" sz="1300" b="1" kern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860938" y="4257447"/>
            <a:ext cx="4683892" cy="649224"/>
            <a:chOff x="327533" y="3009442"/>
            <a:chExt cx="5122039" cy="649224"/>
          </a:xfrm>
        </p:grpSpPr>
        <p:sp>
          <p:nvSpPr>
            <p:cNvPr id="24" name="Rectangle 23"/>
            <p:cNvSpPr/>
            <p:nvPr/>
          </p:nvSpPr>
          <p:spPr>
            <a:xfrm>
              <a:off x="327533" y="3009442"/>
              <a:ext cx="5056632" cy="64922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327533" y="3009443"/>
              <a:ext cx="5122039" cy="649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16510" rIns="92456" bIns="16510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/>
                <a:t>Power system construction, rural enterprise development, electrification and policy development </a:t>
              </a:r>
              <a:endParaRPr lang="en-US" sz="1300" b="1" kern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860938" y="5200975"/>
            <a:ext cx="4683892" cy="649224"/>
            <a:chOff x="1282893" y="4093118"/>
            <a:chExt cx="3211319" cy="387198"/>
          </a:xfrm>
        </p:grpSpPr>
        <p:sp>
          <p:nvSpPr>
            <p:cNvPr id="27" name="Rectangle 26"/>
            <p:cNvSpPr/>
            <p:nvPr/>
          </p:nvSpPr>
          <p:spPr>
            <a:xfrm>
              <a:off x="1282893" y="4093118"/>
              <a:ext cx="3211319" cy="38719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1282893" y="4093118"/>
              <a:ext cx="3211319" cy="3871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16510" rIns="92456" bIns="16510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/>
                <a:t>Impact evaluation and scalability assessment </a:t>
              </a:r>
              <a:endParaRPr lang="en-US" sz="1300" b="1" kern="1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60938" y="6208778"/>
            <a:ext cx="4683892" cy="649222"/>
            <a:chOff x="313899" y="5169588"/>
            <a:chExt cx="5056632" cy="881098"/>
          </a:xfrm>
        </p:grpSpPr>
        <p:sp>
          <p:nvSpPr>
            <p:cNvPr id="30" name="Rectangle 29"/>
            <p:cNvSpPr/>
            <p:nvPr/>
          </p:nvSpPr>
          <p:spPr>
            <a:xfrm>
              <a:off x="313899" y="5169589"/>
              <a:ext cx="5056632" cy="732741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313899" y="5169588"/>
              <a:ext cx="5056632" cy="8810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16510" rIns="92456" bIns="16510" numCol="1" spcCol="1270" anchor="t" anchorCtr="0">
              <a:noAutofit/>
            </a:bodyPr>
            <a:lstStyle/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/>
                <a:t>Creation of an enabling environment for development: policy action, financial mobilization, business incubation and network development </a:t>
              </a:r>
              <a:endParaRPr lang="en-US" sz="13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802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r"/>
            <a:r>
              <a:rPr lang="en-US" sz="3000" dirty="0" smtClean="0">
                <a:solidFill>
                  <a:schemeClr val="bg1"/>
                </a:solidFill>
                <a:latin typeface="Helvetica Light"/>
                <a:cs typeface="Helvetica Light"/>
              </a:rPr>
              <a:t>INSTITUTAIONAL CAPACITY BUILDING</a:t>
            </a:r>
            <a:endParaRPr lang="en-US" sz="3000" dirty="0">
              <a:solidFill>
                <a:schemeClr val="bg1"/>
              </a:solidFill>
              <a:latin typeface="Helvetica Light"/>
              <a:cs typeface="Helvetica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43480" y="1514952"/>
            <a:ext cx="8280302" cy="11275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>
                <a:solidFill>
                  <a:srgbClr val="FD7724"/>
                </a:solidFill>
                <a:latin typeface="Helvetica"/>
                <a:cs typeface="Helvetica"/>
              </a:rPr>
              <a:t>Partnership and counterpart capacity building has been a major component to effective project implementation and scalability</a:t>
            </a:r>
            <a:endParaRPr lang="en-US" sz="1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6856" y="2704478"/>
            <a:ext cx="297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rgbClr val="595959"/>
                </a:solidFill>
                <a:latin typeface="Helvetica Light"/>
                <a:cs typeface="Helvetica Light"/>
              </a:rPr>
              <a:t>NGO – Community Mobilizer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35627" y="2704478"/>
            <a:ext cx="2114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595959"/>
                </a:solidFill>
                <a:latin typeface="Helvetica Light"/>
                <a:cs typeface="Helvetica Light"/>
              </a:rPr>
              <a:t>Private Sector</a:t>
            </a:r>
            <a:endParaRPr lang="en-US" sz="1600" b="1" u="sng" dirty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1178" y="2693051"/>
            <a:ext cx="2244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595959"/>
                </a:solidFill>
                <a:latin typeface="Helvetica Light"/>
                <a:cs typeface="Helvetica Light"/>
              </a:rPr>
              <a:t>Technical Advisors</a:t>
            </a:r>
            <a:endParaRPr lang="en-US" sz="1600" b="1" u="sng" dirty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0125" y="3659947"/>
            <a:ext cx="3138931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Works with the community to build capacities, ensure project ownership and understanding, ensure stakeholder understanding and voice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Helvetica Light"/>
              <a:cs typeface="Helvetica Light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471814" y="3043032"/>
            <a:ext cx="247776" cy="546652"/>
          </a:xfrm>
          <a:prstGeom prst="downArrow">
            <a:avLst/>
          </a:prstGeom>
          <a:solidFill>
            <a:srgbClr val="FD7724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Helvetica Light"/>
              <a:cs typeface="Helvetica Light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4683631" y="3043032"/>
            <a:ext cx="228600" cy="546653"/>
          </a:xfrm>
          <a:prstGeom prst="downArrow">
            <a:avLst/>
          </a:prstGeom>
          <a:solidFill>
            <a:srgbClr val="FD7724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Helvetica Light"/>
              <a:cs typeface="Helvetica Ligh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5713" y="3659947"/>
            <a:ext cx="2312183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Can be an investor and/or co-owner/operator depending on the model and preference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Helvetica Light"/>
              <a:cs typeface="Helvetica Light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7543012" y="3043033"/>
            <a:ext cx="228600" cy="546652"/>
          </a:xfrm>
          <a:prstGeom prst="downArrow">
            <a:avLst/>
          </a:prstGeom>
          <a:solidFill>
            <a:srgbClr val="FD7724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Helvetica Light"/>
              <a:cs typeface="Helvetica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42023" y="3659947"/>
            <a:ext cx="3001978" cy="1338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Agencies that fill capacity gaps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Resource and technical assessment; system design/build and operator training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Legal framework for utility establishment </a:t>
            </a:r>
          </a:p>
        </p:txBody>
      </p:sp>
      <p:pic>
        <p:nvPicPr>
          <p:cNvPr id="23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150125" y="5189841"/>
            <a:ext cx="616580" cy="1483913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Helvetica Light"/>
                <a:cs typeface="Helvetica Light"/>
              </a:rPr>
              <a:t>Capacity</a:t>
            </a:r>
            <a:r>
              <a:rPr lang="en-US" dirty="0" smtClean="0">
                <a:solidFill>
                  <a:schemeClr val="bg1"/>
                </a:solidFill>
                <a:latin typeface="Helvetica Light"/>
              </a:rPr>
              <a:t> </a:t>
            </a:r>
            <a:r>
              <a:rPr lang="en-US" sz="1600" b="1" dirty="0">
                <a:solidFill>
                  <a:schemeClr val="bg1"/>
                </a:solidFill>
                <a:latin typeface="Helvetica Light"/>
                <a:cs typeface="Helvetica Light"/>
              </a:rPr>
              <a:t>Building </a:t>
            </a:r>
          </a:p>
        </p:txBody>
      </p:sp>
      <p:sp>
        <p:nvSpPr>
          <p:cNvPr id="4" name="Rectangle 3"/>
          <p:cNvSpPr/>
          <p:nvPr/>
        </p:nvSpPr>
        <p:spPr>
          <a:xfrm>
            <a:off x="873458" y="5173062"/>
            <a:ext cx="2415598" cy="12382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PPP frameworks</a:t>
            </a:r>
          </a:p>
          <a:p>
            <a:pPr marL="285750" indent="-285750" algn="just">
              <a:buFontTx/>
              <a:buChar char="-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Data collection tools/techniques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575713" y="5189841"/>
            <a:ext cx="2312183" cy="1483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Community engagement and SPV development</a:t>
            </a:r>
          </a:p>
          <a:p>
            <a:pPr marL="285750" indent="-285750" algn="just">
              <a:buFontTx/>
              <a:buChar char="-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Resource assessment best practices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07116" y="5173063"/>
            <a:ext cx="3036885" cy="12382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/>
                <a:cs typeface="Helvetica Light"/>
              </a:rPr>
              <a:t>Assist and provide expertise in capacity building activities on an as needed bases  </a:t>
            </a:r>
          </a:p>
        </p:txBody>
      </p:sp>
    </p:spTree>
    <p:extLst>
      <p:ext uri="{BB962C8B-B14F-4D97-AF65-F5344CB8AC3E}">
        <p14:creationId xmlns:p14="http://schemas.microsoft.com/office/powerpoint/2010/main" val="235532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9144000" cy="1072973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3839" y="162819"/>
            <a:ext cx="7024062" cy="888257"/>
          </a:xfrm>
          <a:solidFill>
            <a:srgbClr val="3F3F3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smtClean="0">
                <a:solidFill>
                  <a:schemeClr val="bg1"/>
                </a:solidFill>
                <a:latin typeface="Helvetica Light"/>
                <a:cs typeface="Helvetica Light"/>
              </a:rPr>
              <a:t>RET </a:t>
            </a:r>
            <a:r>
              <a:rPr lang="en-US" sz="3000" dirty="0" smtClean="0">
                <a:solidFill>
                  <a:schemeClr val="bg1"/>
                </a:solidFill>
                <a:latin typeface="Helvetica Light"/>
                <a:cs typeface="Helvetica Light"/>
              </a:rPr>
              <a:t>SELECTION</a:t>
            </a:r>
            <a:endParaRPr lang="en-US" sz="3000" dirty="0">
              <a:solidFill>
                <a:schemeClr val="bg1"/>
              </a:solidFill>
              <a:latin typeface="Helvetica Light"/>
              <a:cs typeface="Helvetica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43480" y="1514952"/>
            <a:ext cx="8280302" cy="5707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07010" y="1514952"/>
            <a:ext cx="8516772" cy="5343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800" dirty="0">
                <a:solidFill>
                  <a:srgbClr val="595959"/>
                </a:solidFill>
                <a:latin typeface="Helvetica Light"/>
                <a:cs typeface="Helvetica Light"/>
              </a:rPr>
              <a:t>The project’s technologies and sizing were determined based on: </a:t>
            </a:r>
            <a:endParaRPr lang="en-US" sz="2800" dirty="0" smtClean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algn="just"/>
            <a:r>
              <a:rPr lang="en-US" sz="2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Resource </a:t>
            </a:r>
            <a:r>
              <a:rPr lang="en-US" sz="2800" dirty="0">
                <a:solidFill>
                  <a:srgbClr val="595959"/>
                </a:solidFill>
                <a:latin typeface="Helvetica Light"/>
                <a:cs typeface="Helvetica Light"/>
              </a:rPr>
              <a:t>assessment </a:t>
            </a:r>
          </a:p>
          <a:p>
            <a:pPr algn="just"/>
            <a:r>
              <a:rPr lang="en-US" sz="2800" dirty="0">
                <a:solidFill>
                  <a:srgbClr val="595959"/>
                </a:solidFill>
                <a:latin typeface="Helvetica Light"/>
                <a:cs typeface="Helvetica Light"/>
              </a:rPr>
              <a:t>Environmental and socioeconomic </a:t>
            </a:r>
            <a:r>
              <a:rPr lang="en-US" sz="2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impact assessment </a:t>
            </a:r>
            <a:endParaRPr lang="en-US" sz="2800" dirty="0">
              <a:solidFill>
                <a:srgbClr val="595959"/>
              </a:solidFill>
              <a:latin typeface="Helvetica Light"/>
              <a:cs typeface="Helvetica Light"/>
            </a:endParaRPr>
          </a:p>
          <a:p>
            <a:pPr algn="just"/>
            <a:r>
              <a:rPr lang="en-US" sz="2800" dirty="0">
                <a:solidFill>
                  <a:srgbClr val="595959"/>
                </a:solidFill>
                <a:latin typeface="Helvetica Light"/>
                <a:cs typeface="Helvetica Light"/>
              </a:rPr>
              <a:t>Technology and financial assessment </a:t>
            </a:r>
          </a:p>
          <a:p>
            <a:pPr lvl="1" algn="just"/>
            <a:r>
              <a:rPr lang="en-US" sz="1800" dirty="0" smtClean="0">
                <a:solidFill>
                  <a:srgbClr val="595959"/>
                </a:solidFill>
                <a:latin typeface="Helvetica Light"/>
                <a:cs typeface="Helvetica Light"/>
              </a:rPr>
              <a:t>Based on quality, cost per household, transmission factors, etc. </a:t>
            </a:r>
          </a:p>
          <a:p>
            <a:pPr algn="just"/>
            <a:r>
              <a:rPr lang="en-US" sz="2800" dirty="0">
                <a:solidFill>
                  <a:srgbClr val="595959"/>
                </a:solidFill>
                <a:latin typeface="Helvetica Light"/>
                <a:cs typeface="Helvetica Light"/>
              </a:rPr>
              <a:t>Community need</a:t>
            </a:r>
          </a:p>
          <a:p>
            <a:pPr lvl="1" algn="just"/>
            <a:r>
              <a:rPr lang="en-US" sz="1800" dirty="0">
                <a:solidFill>
                  <a:srgbClr val="595959"/>
                </a:solidFill>
                <a:latin typeface="Helvetica Light"/>
                <a:cs typeface="Helvetica Light"/>
              </a:rPr>
              <a:t>Based on use, enterprise potential, ability to pay, etc. </a:t>
            </a:r>
          </a:p>
          <a:p>
            <a:pPr lvl="1" algn="just"/>
            <a:endParaRPr lang="en-US" sz="1800" dirty="0">
              <a:solidFill>
                <a:srgbClr val="FD7724"/>
              </a:solidFill>
              <a:latin typeface="Helvetica"/>
              <a:cs typeface="Helvetica"/>
            </a:endParaRPr>
          </a:p>
          <a:p>
            <a:pPr marL="0" indent="0" algn="just">
              <a:buNone/>
            </a:pPr>
            <a:r>
              <a:rPr lang="en-US" sz="2800" dirty="0">
                <a:solidFill>
                  <a:srgbClr val="FD7724"/>
                </a:solidFill>
                <a:latin typeface="Helvetica"/>
                <a:cs typeface="Helvetica"/>
              </a:rPr>
              <a:t>When engaging in a PPP, it is important to avoided pre-selected technologies when a project site has already been selected. Resource assessment, environmental impact assessment and social impact assessment are all necessary prior to technology selection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FD7724"/>
              </a:solidFill>
              <a:latin typeface="Helvetica"/>
              <a:cs typeface="Helvetica"/>
            </a:endParaRPr>
          </a:p>
          <a:p>
            <a:pPr marL="0" indent="0" algn="just">
              <a:buNone/>
            </a:pPr>
            <a:endParaRPr lang="en-US" dirty="0" smtClean="0"/>
          </a:p>
        </p:txBody>
      </p:sp>
      <p:pic>
        <p:nvPicPr>
          <p:cNvPr id="8" name="Picture 2" descr="C:\Users\DCMorris\Google Drive\5P projects _ Nepal\5P Communication\01 Logo\Logo files\Pictures\BW\5P_Logo_B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400" y="40294"/>
            <a:ext cx="745480" cy="10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</TotalTime>
  <Words>778</Words>
  <Application>Microsoft Office PowerPoint</Application>
  <PresentationFormat>On-screen Show (4:3)</PresentationFormat>
  <Paragraphs>120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ESCAP’S Pro-Poor Public-Private  Partnership (5P) Approach</vt:lpstr>
      <vt:lpstr>INTRODUCTION</vt:lpstr>
      <vt:lpstr>OVERVIEW</vt:lpstr>
      <vt:lpstr>PowerPoint Presentation</vt:lpstr>
      <vt:lpstr>5P SUSTAINABILITY</vt:lpstr>
      <vt:lpstr>PROJECT CYCLE OVERVIEW</vt:lpstr>
      <vt:lpstr>INSTITUTAIONAL CAPACITY BUILDING</vt:lpstr>
      <vt:lpstr>RET SELECTION</vt:lpstr>
      <vt:lpstr>LINKING ENERGY WITH AGRICULTURAL BUSINESS DEVELOPMENT:  LAO PDR EXAMPLE</vt:lpstr>
      <vt:lpstr>KEY LESSONS LEARNED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</dc:creator>
  <cp:lastModifiedBy>edd</cp:lastModifiedBy>
  <cp:revision>74</cp:revision>
  <dcterms:created xsi:type="dcterms:W3CDTF">2014-12-03T12:49:55Z</dcterms:created>
  <dcterms:modified xsi:type="dcterms:W3CDTF">2015-07-29T22:58:55Z</dcterms:modified>
</cp:coreProperties>
</file>